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333" r:id="rId9"/>
    <p:sldId id="264" r:id="rId10"/>
    <p:sldId id="266" r:id="rId11"/>
    <p:sldId id="265" r:id="rId12"/>
    <p:sldId id="276" r:id="rId13"/>
    <p:sldId id="303" r:id="rId14"/>
    <p:sldId id="293" r:id="rId15"/>
    <p:sldId id="277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09" r:id="rId25"/>
    <p:sldId id="310" r:id="rId26"/>
    <p:sldId id="311" r:id="rId27"/>
    <p:sldId id="312" r:id="rId28"/>
    <p:sldId id="314" r:id="rId29"/>
    <p:sldId id="313" r:id="rId30"/>
    <p:sldId id="315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4" r:id="rId45"/>
    <p:sldId id="275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 varScale="1">
        <p:scale>
          <a:sx n="140" d="100"/>
          <a:sy n="140" d="100"/>
        </p:scale>
        <p:origin x="1564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son-AE/IBM_Data_Science/tree/master/DataCollectionAPI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ason-AE/IBM_Data_Science/tree/master/DataCollection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84901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wanted to find out the answers to a few questions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I predict the success of a SpaceX first stage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so, what parameters could be used to give the best prediction?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would be the best accuracy of prediction that I could achieve?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Web Scraping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https://github.com/Jason-AE/IBM_Data_Science/tree/master/DataCollectionAPI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Once Data was collected, I removed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unesseary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columns and replaced null values.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tested Logistic Regression, Vector Machine, Tree, and K Nearest Neighbor models using grid search to find the best parameters for each. I then compared the results using test data and the Tree model performed the best.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https://github.com/Jason-AE/IBM_Data_Science/tree/master/PredictiveAnalysis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SpaceX’s own Web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was used along with different endpoints to combine data about the rockets, launchpads, payloads, and cores.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stored in a Panda’s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9A0827-9A92-148C-EDCA-8C4DA3A6C6B3}"/>
              </a:ext>
            </a:extLst>
          </p:cNvPr>
          <p:cNvGrpSpPr/>
          <p:nvPr/>
        </p:nvGrpSpPr>
        <p:grpSpPr>
          <a:xfrm>
            <a:off x="1592239" y="3944203"/>
            <a:ext cx="7651845" cy="1665027"/>
            <a:chOff x="1592239" y="3944203"/>
            <a:chExt cx="8029432" cy="2615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5082B0-EDB7-DFB4-23EE-E1B299344A2C}"/>
                </a:ext>
              </a:extLst>
            </p:cNvPr>
            <p:cNvSpPr/>
            <p:nvPr/>
          </p:nvSpPr>
          <p:spPr>
            <a:xfrm>
              <a:off x="1592239" y="4796725"/>
              <a:ext cx="1110018" cy="873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Past Launches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47B8C7-8F6B-0941-64DE-3B9A0BC84280}"/>
                </a:ext>
              </a:extLst>
            </p:cNvPr>
            <p:cNvSpPr/>
            <p:nvPr/>
          </p:nvSpPr>
          <p:spPr>
            <a:xfrm>
              <a:off x="4367284" y="3944203"/>
              <a:ext cx="1387522" cy="550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F3E50A-4DDC-23E6-1260-A1DA68E003F1}"/>
                </a:ext>
              </a:extLst>
            </p:cNvPr>
            <p:cNvSpPr/>
            <p:nvPr/>
          </p:nvSpPr>
          <p:spPr>
            <a:xfrm>
              <a:off x="4367284" y="4617493"/>
              <a:ext cx="1387522" cy="545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69811E-7B07-A6E8-5CFB-21EB987BACCE}"/>
                </a:ext>
              </a:extLst>
            </p:cNvPr>
            <p:cNvSpPr/>
            <p:nvPr/>
          </p:nvSpPr>
          <p:spPr>
            <a:xfrm>
              <a:off x="4367284" y="5286233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84FA1-53AF-43E4-62F7-CC26DEEB8824}"/>
                </a:ext>
              </a:extLst>
            </p:cNvPr>
            <p:cNvSpPr/>
            <p:nvPr/>
          </p:nvSpPr>
          <p:spPr>
            <a:xfrm>
              <a:off x="4367284" y="5977719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E39823-0482-A71E-E4D6-09FDEA3EF1A9}"/>
                </a:ext>
              </a:extLst>
            </p:cNvPr>
            <p:cNvCxnSpPr/>
            <p:nvPr/>
          </p:nvCxnSpPr>
          <p:spPr>
            <a:xfrm flipV="1">
              <a:off x="2838734" y="4299045"/>
              <a:ext cx="1305636" cy="75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9F3D2C-2C09-963E-C5B5-A935D69C4072}"/>
                </a:ext>
              </a:extLst>
            </p:cNvPr>
            <p:cNvCxnSpPr/>
            <p:nvPr/>
          </p:nvCxnSpPr>
          <p:spPr>
            <a:xfrm flipV="1">
              <a:off x="2838734" y="4926842"/>
              <a:ext cx="1378424" cy="30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D9CEC3-A640-DA00-7153-418F48763948}"/>
                </a:ext>
              </a:extLst>
            </p:cNvPr>
            <p:cNvCxnSpPr/>
            <p:nvPr/>
          </p:nvCxnSpPr>
          <p:spPr>
            <a:xfrm>
              <a:off x="2838734" y="5427260"/>
              <a:ext cx="1378424" cy="150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0FAA23-EE84-9DEA-4657-EB183E703AE4}"/>
                </a:ext>
              </a:extLst>
            </p:cNvPr>
            <p:cNvCxnSpPr/>
            <p:nvPr/>
          </p:nvCxnSpPr>
          <p:spPr>
            <a:xfrm>
              <a:off x="2838734" y="5577385"/>
              <a:ext cx="1378424" cy="649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546EEA87-3C5B-E179-3CF0-EAADED6BD616}"/>
                </a:ext>
              </a:extLst>
            </p:cNvPr>
            <p:cNvSpPr/>
            <p:nvPr/>
          </p:nvSpPr>
          <p:spPr>
            <a:xfrm>
              <a:off x="7797420" y="4103405"/>
              <a:ext cx="1824251" cy="226009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Pandas </a:t>
              </a:r>
              <a:r>
                <a:rPr lang="en-US" dirty="0" err="1"/>
                <a:t>Dataframe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40B296-7AE9-1321-2958-70813B8ADBB4}"/>
                </a:ext>
              </a:extLst>
            </p:cNvPr>
            <p:cNvCxnSpPr/>
            <p:nvPr/>
          </p:nvCxnSpPr>
          <p:spPr>
            <a:xfrm>
              <a:off x="5850340" y="4219433"/>
              <a:ext cx="1778759" cy="1014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1ED8AD-0709-2F3F-BFE9-39190FEF3F40}"/>
                </a:ext>
              </a:extLst>
            </p:cNvPr>
            <p:cNvCxnSpPr/>
            <p:nvPr/>
          </p:nvCxnSpPr>
          <p:spPr>
            <a:xfrm>
              <a:off x="5850340" y="4890448"/>
              <a:ext cx="1778759" cy="343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FAF5B-C10E-7CF5-8A68-E870C0F397C9}"/>
                </a:ext>
              </a:extLst>
            </p:cNvPr>
            <p:cNvCxnSpPr/>
            <p:nvPr/>
          </p:nvCxnSpPr>
          <p:spPr>
            <a:xfrm flipV="1">
              <a:off x="5850340" y="5233452"/>
              <a:ext cx="1778759" cy="343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475C80-A2D8-A755-D8CB-DDC46F119439}"/>
                </a:ext>
              </a:extLst>
            </p:cNvPr>
            <p:cNvCxnSpPr/>
            <p:nvPr/>
          </p:nvCxnSpPr>
          <p:spPr>
            <a:xfrm flipV="1">
              <a:off x="5891284" y="5233452"/>
              <a:ext cx="1737815" cy="103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EF76F4-57CC-54F1-C833-277662EA574B}"/>
              </a:ext>
            </a:extLst>
          </p:cNvPr>
          <p:cNvSpPr txBox="1"/>
          <p:nvPr/>
        </p:nvSpPr>
        <p:spPr>
          <a:xfrm>
            <a:off x="2186227" y="6087855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also collected using Web scrapping using Wikipedia data in HTML Tables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B520E-CC75-CC9B-D2E7-C066F572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49" y="2559532"/>
            <a:ext cx="2538420" cy="38344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92F70-0F51-53BB-39A1-BA3A156E40A5}"/>
              </a:ext>
            </a:extLst>
          </p:cNvPr>
          <p:cNvSpPr txBox="1"/>
          <p:nvPr/>
        </p:nvSpPr>
        <p:spPr>
          <a:xfrm>
            <a:off x="1078173" y="6386731"/>
            <a:ext cx="223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Table Example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D098-A36F-F3BF-8216-E40448D2DC71}"/>
              </a:ext>
            </a:extLst>
          </p:cNvPr>
          <p:cNvSpPr txBox="1"/>
          <p:nvPr/>
        </p:nvSpPr>
        <p:spPr>
          <a:xfrm>
            <a:off x="3744036" y="2559532"/>
            <a:ext cx="4167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Was Used to Extract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cleaned the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Iterations over the rows was used to fill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8DAD63-AED7-F19F-DB0C-B9D5D217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71" y="2455792"/>
            <a:ext cx="4035427" cy="2707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1AD2F7-04C0-D294-0F5B-2EF32BB62AAB}"/>
              </a:ext>
            </a:extLst>
          </p:cNvPr>
          <p:cNvSpPr txBox="1"/>
          <p:nvPr/>
        </p:nvSpPr>
        <p:spPr>
          <a:xfrm>
            <a:off x="7972971" y="5169806"/>
            <a:ext cx="4035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15F51-88AF-9DD9-9CE3-71D87AAC503A}"/>
              </a:ext>
            </a:extLst>
          </p:cNvPr>
          <p:cNvSpPr txBox="1"/>
          <p:nvPr/>
        </p:nvSpPr>
        <p:spPr>
          <a:xfrm>
            <a:off x="3602443" y="6393976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2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1565</Words>
  <Application>Microsoft Office PowerPoint</Application>
  <PresentationFormat>Widescreen</PresentationFormat>
  <Paragraphs>236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Forsythe JS (Jason) at Aera</cp:lastModifiedBy>
  <cp:revision>206</cp:revision>
  <dcterms:created xsi:type="dcterms:W3CDTF">2021-04-29T18:58:00Z</dcterms:created>
  <dcterms:modified xsi:type="dcterms:W3CDTF">2022-07-19T20:32:05Z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MSIP_Label_c636196e-c638-4945-bd91-c51815b2148b_Enabled">
    <vt:lpwstr>true</vt:lpwstr>
  </property>
  <property fmtid="{D5CDD505-2E9C-101B-9397-08002B2CF9AE}" pid="6" name="MSIP_Label_c636196e-c638-4945-bd91-c51815b2148b_SetDate">
    <vt:lpwstr>2022-07-19T17:25:33Z</vt:lpwstr>
  </property>
  <property fmtid="{D5CDD505-2E9C-101B-9397-08002B2CF9AE}" pid="7" name="MSIP_Label_c636196e-c638-4945-bd91-c51815b2148b_Method">
    <vt:lpwstr>Standard</vt:lpwstr>
  </property>
  <property fmtid="{D5CDD505-2E9C-101B-9397-08002B2CF9AE}" pid="8" name="MSIP_Label_c636196e-c638-4945-bd91-c51815b2148b_Name">
    <vt:lpwstr>c636196e-c638-4945-bd91-c51815b2148b</vt:lpwstr>
  </property>
  <property fmtid="{D5CDD505-2E9C-101B-9397-08002B2CF9AE}" pid="9" name="MSIP_Label_c636196e-c638-4945-bd91-c51815b2148b_SiteId">
    <vt:lpwstr>0de4c2af-52b6-40f1-aba9-31c5039b7458</vt:lpwstr>
  </property>
  <property fmtid="{D5CDD505-2E9C-101B-9397-08002B2CF9AE}" pid="10" name="MSIP_Label_c636196e-c638-4945-bd91-c51815b2148b_ActionId">
    <vt:lpwstr>ef9317a4-20c3-4306-a0f7-4ba72bf19c16</vt:lpwstr>
  </property>
  <property fmtid="{D5CDD505-2E9C-101B-9397-08002B2CF9AE}" pid="11" name="MSIP_Label_c636196e-c638-4945-bd91-c51815b2148b_ContentBits">
    <vt:lpwstr>0</vt:lpwstr>
  </property>
</Properties>
</file>